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8" autoAdjust="0"/>
    <p:restoredTop sz="94660"/>
  </p:normalViewPr>
  <p:slideViewPr>
    <p:cSldViewPr>
      <p:cViewPr varScale="1">
        <p:scale>
          <a:sx n="74" d="100"/>
          <a:sy n="74" d="100"/>
        </p:scale>
        <p:origin x="-106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B5F2A-A93E-481F-8B34-95DB20418B77}"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newsflash/>
    <p:sndAc>
      <p:end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B5F2A-A93E-481F-8B34-95DB20418B77}" type="slidenum">
              <a:rPr lang="en-US" smtClean="0"/>
              <a:pPr/>
              <a:t>‹#›</a:t>
            </a:fld>
            <a:endParaRPr lang="en-US"/>
          </a:p>
        </p:txBody>
      </p:sp>
    </p:spTree>
  </p:cSld>
  <p:clrMapOvr>
    <a:masterClrMapping/>
  </p:clrMapOvr>
  <p:transition spd="slow">
    <p:newsflash/>
    <p:sndAc>
      <p:end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B5F2A-A93E-481F-8B34-95DB20418B7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newsflash/>
    <p:sndAc>
      <p:end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B5F2A-A93E-481F-8B34-95DB20418B77}" type="slidenum">
              <a:rPr lang="en-US" smtClean="0"/>
              <a:pPr/>
              <a:t>‹#›</a:t>
            </a:fld>
            <a:endParaRPr lang="en-US"/>
          </a:p>
        </p:txBody>
      </p:sp>
    </p:spTree>
  </p:cSld>
  <p:clrMapOvr>
    <a:masterClrMapping/>
  </p:clrMapOvr>
  <p:transition spd="slow">
    <p:newsflash/>
    <p:sndAc>
      <p:end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2B5F2A-A93E-481F-8B34-95DB20418B77}" type="slidenum">
              <a:rPr lang="en-US" smtClean="0"/>
              <a:pPr/>
              <a:t>‹#›</a:t>
            </a:fld>
            <a:endParaRPr lang="en-US"/>
          </a:p>
        </p:txBody>
      </p:sp>
    </p:spTree>
  </p:cSld>
  <p:clrMapOvr>
    <a:masterClrMapping/>
  </p:clrMapOvr>
  <p:transition spd="slow">
    <p:newsflash/>
    <p:sndAc>
      <p:end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2B5F2A-A93E-481F-8B34-95DB20418B77}" type="slidenum">
              <a:rPr lang="en-US" smtClean="0"/>
              <a:pPr/>
              <a:t>‹#›</a:t>
            </a:fld>
            <a:endParaRPr lang="en-US"/>
          </a:p>
        </p:txBody>
      </p:sp>
    </p:spTree>
  </p:cSld>
  <p:clrMapOvr>
    <a:masterClrMapping/>
  </p:clrMapOvr>
  <p:transition spd="slow">
    <p:newsflash/>
    <p:sndAc>
      <p:end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2B5F2A-A93E-481F-8B34-95DB20418B77}" type="slidenum">
              <a:rPr lang="en-US" smtClean="0"/>
              <a:pPr/>
              <a:t>‹#›</a:t>
            </a:fld>
            <a:endParaRPr lang="en-US"/>
          </a:p>
        </p:txBody>
      </p:sp>
    </p:spTree>
  </p:cSld>
  <p:clrMapOvr>
    <a:masterClrMapping/>
  </p:clrMapOvr>
  <p:transition spd="slow">
    <p:newsflash/>
    <p:sndAc>
      <p:end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B5F2A-A93E-481F-8B34-95DB20418B77}"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spd="slow">
    <p:newsflash/>
    <p:sndAc>
      <p:end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CF11235-755B-44EC-AAB4-B92399BD826E}" type="datetimeFigureOut">
              <a:rPr lang="en-US" smtClean="0"/>
              <a:pPr/>
              <a:t>10/23/2009</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3E2B5F2A-A93E-481F-8B34-95DB20418B7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newsflash/>
    <p:sndAc>
      <p:end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B5F2A-A93E-481F-8B34-95DB20418B77}" type="slidenum">
              <a:rPr lang="en-US" smtClean="0"/>
              <a:pPr/>
              <a:t>‹#›</a:t>
            </a:fld>
            <a:endParaRPr lang="en-US"/>
          </a:p>
        </p:txBody>
      </p:sp>
    </p:spTree>
  </p:cSld>
  <p:clrMapOvr>
    <a:masterClrMapping/>
  </p:clrMapOvr>
  <p:transition spd="slow">
    <p:newsflash/>
    <p:sndAc>
      <p:end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F11235-755B-44EC-AAB4-B92399BD826E}" type="datetimeFigureOut">
              <a:rPr lang="en-US" smtClean="0"/>
              <a:pPr/>
              <a:t>10/23/2009</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3E2B5F2A-A93E-481F-8B34-95DB20418B77}" type="slidenum">
              <a:rPr lang="en-US" smtClean="0"/>
              <a:pPr/>
              <a:t>‹#›</a:t>
            </a:fld>
            <a:endParaRPr lang="en-US"/>
          </a:p>
        </p:txBody>
      </p:sp>
    </p:spTree>
  </p:cSld>
  <p:clrMapOvr>
    <a:masterClrMapping/>
  </p:clrMapOvr>
  <p:transition spd="slow">
    <p:newsflash/>
    <p:sndAc>
      <p:end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CF11235-755B-44EC-AAB4-B92399BD826E}" type="datetimeFigureOut">
              <a:rPr lang="en-US" smtClean="0"/>
              <a:pPr/>
              <a:t>10/23/2009</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3E2B5F2A-A93E-481F-8B34-95DB20418B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newsflash/>
    <p:sndAc>
      <p:endSnd/>
    </p:sndAc>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fontScale="90000"/>
          </a:bodyPr>
          <a:lstStyle/>
          <a:p>
            <a:pPr algn="ctr"/>
            <a:r>
              <a:rPr lang="en-US" sz="1600" dirty="0" smtClean="0">
                <a:solidFill>
                  <a:schemeClr val="bg1"/>
                </a:solidFill>
                <a:latin typeface="+mn-lt"/>
              </a:rPr>
              <a:t/>
            </a:r>
            <a:br>
              <a:rPr lang="en-US" sz="1600" dirty="0" smtClean="0">
                <a:solidFill>
                  <a:schemeClr val="bg1"/>
                </a:solidFill>
                <a:latin typeface="+mn-lt"/>
              </a:rPr>
            </a:br>
            <a:r>
              <a:rPr lang="en-US" sz="1600" dirty="0" smtClean="0">
                <a:solidFill>
                  <a:schemeClr val="bg1"/>
                </a:solidFill>
                <a:latin typeface="+mn-lt"/>
              </a:rPr>
              <a:t/>
            </a:r>
            <a:br>
              <a:rPr lang="en-US" sz="1600" dirty="0" smtClean="0">
                <a:solidFill>
                  <a:schemeClr val="bg1"/>
                </a:solidFill>
                <a:latin typeface="+mn-lt"/>
              </a:rPr>
            </a:br>
            <a:r>
              <a:rPr lang="en-US" sz="1600" dirty="0" smtClean="0">
                <a:solidFill>
                  <a:schemeClr val="bg1"/>
                </a:solidFill>
                <a:latin typeface="+mn-lt"/>
              </a:rPr>
              <a:t>Using animal shapes and stir sticks , perform a play or a choral reading </a:t>
            </a:r>
            <a:br>
              <a:rPr lang="en-US" sz="1600" dirty="0" smtClean="0">
                <a:solidFill>
                  <a:schemeClr val="bg1"/>
                </a:solidFill>
                <a:latin typeface="+mn-lt"/>
              </a:rPr>
            </a:br>
            <a:r>
              <a:rPr lang="en-US" sz="1600" dirty="0" smtClean="0">
                <a:solidFill>
                  <a:schemeClr val="bg1"/>
                </a:solidFill>
                <a:latin typeface="+mn-lt"/>
              </a:rPr>
              <a:t>as the children read the lines from the  slide show.</a:t>
            </a:r>
            <a:r>
              <a:rPr lang="en-US" sz="11400" dirty="0" smtClean="0"/>
              <a:t/>
            </a:r>
            <a:br>
              <a:rPr lang="en-US" sz="11400" dirty="0" smtClean="0"/>
            </a:br>
            <a:r>
              <a:rPr lang="en-US" sz="900" dirty="0" smtClean="0"/>
              <a:t/>
            </a:r>
            <a:br>
              <a:rPr lang="en-US" sz="900" dirty="0" smtClean="0"/>
            </a:br>
            <a:r>
              <a:rPr lang="en-US" sz="900" dirty="0" smtClean="0"/>
              <a:t/>
            </a:r>
            <a:br>
              <a:rPr lang="en-US" sz="900" dirty="0" smtClean="0"/>
            </a:br>
            <a:r>
              <a:rPr lang="en-US" sz="900" dirty="0" smtClean="0"/>
              <a:t/>
            </a:r>
            <a:br>
              <a:rPr lang="en-US" sz="900" dirty="0" smtClean="0"/>
            </a:br>
            <a:r>
              <a:rPr lang="en-US" sz="900" dirty="0" smtClean="0"/>
              <a:t/>
            </a:r>
            <a:br>
              <a:rPr lang="en-US" sz="900" dirty="0" smtClean="0"/>
            </a:br>
            <a:r>
              <a:rPr lang="en-US" sz="900" dirty="0" smtClean="0"/>
              <a:t/>
            </a:r>
            <a:br>
              <a:rPr lang="en-US" sz="900" dirty="0" smtClean="0"/>
            </a:br>
            <a:r>
              <a:rPr lang="en-US" sz="900" dirty="0" smtClean="0"/>
              <a:t/>
            </a:r>
            <a:br>
              <a:rPr lang="en-US" sz="900" dirty="0" smtClean="0"/>
            </a:br>
            <a:r>
              <a:rPr lang="en-US" sz="900" dirty="0" smtClean="0"/>
              <a:t/>
            </a:r>
            <a:br>
              <a:rPr lang="en-US" sz="900" dirty="0" smtClean="0"/>
            </a:br>
            <a:r>
              <a:rPr lang="en-US" sz="11400" dirty="0" smtClean="0"/>
              <a:t>The </a:t>
            </a:r>
            <a:br>
              <a:rPr lang="en-US" sz="11400" dirty="0" smtClean="0"/>
            </a:br>
            <a:r>
              <a:rPr lang="en-US" sz="11400" dirty="0" smtClean="0"/>
              <a:t>Little Red Hen </a:t>
            </a:r>
            <a:r>
              <a:rPr lang="en-US" dirty="0" smtClean="0"/>
              <a:t/>
            </a:r>
            <a:br>
              <a:rPr lang="en-US" dirty="0" smtClean="0"/>
            </a:br>
            <a:r>
              <a:rPr lang="en-US" dirty="0" smtClean="0"/>
              <a:t>written by</a:t>
            </a:r>
            <a:br>
              <a:rPr lang="en-US" dirty="0" smtClean="0"/>
            </a:br>
            <a:r>
              <a:rPr lang="en-US" dirty="0" smtClean="0"/>
              <a:t>Byron Barton</a:t>
            </a:r>
            <a:r>
              <a:rPr lang="en-US" sz="2000" dirty="0" smtClean="0"/>
              <a:t/>
            </a:r>
            <a:br>
              <a:rPr lang="en-US" sz="2000" dirty="0" smtClean="0"/>
            </a:br>
            <a:r>
              <a:rPr lang="en-US" sz="2000" dirty="0" smtClean="0">
                <a:solidFill>
                  <a:schemeClr val="accent4">
                    <a:lumMod val="75000"/>
                  </a:schemeClr>
                </a:solidFill>
              </a:rPr>
              <a:t>presented by Cheryl </a:t>
            </a:r>
            <a:r>
              <a:rPr lang="en-US" sz="2000" dirty="0" err="1" smtClean="0">
                <a:solidFill>
                  <a:schemeClr val="accent4">
                    <a:lumMod val="75000"/>
                  </a:schemeClr>
                </a:solidFill>
              </a:rPr>
              <a:t>Bombenger</a:t>
            </a:r>
            <a:r>
              <a:rPr lang="en-US" dirty="0" smtClean="0"/>
              <a:t/>
            </a:r>
            <a:br>
              <a:rPr lang="en-US" dirty="0" smtClean="0"/>
            </a:br>
            <a:endParaRPr lang="en-US" dirty="0"/>
          </a:p>
        </p:txBody>
      </p:sp>
      <p:pic>
        <p:nvPicPr>
          <p:cNvPr id="3" name="Picture 2"/>
          <p:cNvPicPr>
            <a:picLocks noChangeAspect="1" noChangeArrowheads="1"/>
          </p:cNvPicPr>
          <p:nvPr/>
        </p:nvPicPr>
        <p:blipFill>
          <a:blip r:embed="rId2"/>
          <a:srcRect/>
          <a:stretch>
            <a:fillRect/>
          </a:stretch>
        </p:blipFill>
        <p:spPr bwMode="auto">
          <a:xfrm>
            <a:off x="914400" y="1828800"/>
            <a:ext cx="1524000" cy="1227174"/>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p:cNvPicPr>
            <a:picLocks noChangeAspect="1" noChangeArrowheads="1"/>
          </p:cNvPicPr>
          <p:nvPr/>
        </p:nvPicPr>
        <p:blipFill>
          <a:blip r:embed="rId2"/>
          <a:srcRect/>
          <a:stretch>
            <a:fillRect/>
          </a:stretch>
        </p:blipFill>
        <p:spPr bwMode="auto">
          <a:xfrm>
            <a:off x="6248400" y="1828800"/>
            <a:ext cx="1524000" cy="1227174"/>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4906962"/>
          </a:xfrm>
        </p:spPr>
        <p:txBody>
          <a:bodyPr>
            <a:normAutofit/>
          </a:bodyPr>
          <a:lstStyle/>
          <a:p>
            <a:pPr algn="ctr"/>
            <a:r>
              <a:rPr lang="en-US" dirty="0" smtClean="0"/>
              <a:t/>
            </a:r>
            <a:br>
              <a:rPr lang="en-US" dirty="0" smtClean="0"/>
            </a:br>
            <a:r>
              <a:rPr lang="en-US" sz="4800" dirty="0" smtClean="0"/>
              <a:t>Once there were four friends--</a:t>
            </a:r>
            <a:br>
              <a:rPr lang="en-US" sz="4800" dirty="0" smtClean="0"/>
            </a:br>
            <a:r>
              <a:rPr lang="en-US" sz="4800" dirty="0" smtClean="0"/>
              <a:t>a pig, a duck, a cat, and a little red hen. The little red hen had three baby chicks.</a:t>
            </a:r>
            <a:endParaRPr lang="en-US" dirty="0"/>
          </a:p>
        </p:txBody>
      </p:sp>
      <p:pic>
        <p:nvPicPr>
          <p:cNvPr id="3" name="Picture 2"/>
          <p:cNvPicPr>
            <a:picLocks noChangeAspect="1" noChangeArrowheads="1"/>
          </p:cNvPicPr>
          <p:nvPr/>
        </p:nvPicPr>
        <p:blipFill>
          <a:blip r:embed="rId2"/>
          <a:srcRect/>
          <a:stretch>
            <a:fillRect/>
          </a:stretch>
        </p:blipFill>
        <p:spPr bwMode="auto">
          <a:xfrm>
            <a:off x="3200400" y="4648200"/>
            <a:ext cx="3276600" cy="19526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4373562"/>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One day the little red hen was </a:t>
            </a:r>
            <a:r>
              <a:rPr lang="en-US" u="sng" dirty="0" smtClean="0"/>
              <a:t>pecking</a:t>
            </a:r>
            <a:r>
              <a:rPr lang="en-US" dirty="0" smtClean="0"/>
              <a:t> the ground and found some seeds. She went to her three friends and asked, "Who will help me plant these seeds?"</a:t>
            </a:r>
            <a:endParaRPr lang="en-US" dirty="0"/>
          </a:p>
        </p:txBody>
      </p:sp>
      <p:pic>
        <p:nvPicPr>
          <p:cNvPr id="3" name="Picture 2"/>
          <p:cNvPicPr>
            <a:picLocks noChangeAspect="1" noChangeArrowheads="1"/>
          </p:cNvPicPr>
          <p:nvPr/>
        </p:nvPicPr>
        <p:blipFill>
          <a:blip r:embed="rId2"/>
          <a:srcRect/>
          <a:stretch>
            <a:fillRect/>
          </a:stretch>
        </p:blipFill>
        <p:spPr bwMode="auto">
          <a:xfrm>
            <a:off x="3048000" y="4800600"/>
            <a:ext cx="3276600" cy="18288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3154362"/>
          </a:xfrm>
        </p:spPr>
        <p:txBody>
          <a:bodyPr>
            <a:normAutofit fontScale="90000"/>
          </a:bodyPr>
          <a:lstStyle/>
          <a:p>
            <a:pPr algn="ctr"/>
            <a:r>
              <a:rPr lang="en-US" dirty="0" smtClean="0"/>
              <a:t> </a:t>
            </a:r>
            <a:br>
              <a:rPr lang="en-US" dirty="0" smtClean="0"/>
            </a:br>
            <a:r>
              <a:rPr lang="en-US" dirty="0" smtClean="0"/>
              <a:t/>
            </a:r>
            <a:br>
              <a:rPr lang="en-US" dirty="0" smtClean="0"/>
            </a:br>
            <a:r>
              <a:rPr lang="en-US" dirty="0" smtClean="0"/>
              <a:t>"Not I," squealed the pig.</a:t>
            </a:r>
            <a:br>
              <a:rPr lang="en-US" dirty="0" smtClean="0"/>
            </a:br>
            <a:r>
              <a:rPr lang="en-US" dirty="0" smtClean="0"/>
              <a:t>"Not I," quacked the duck.</a:t>
            </a:r>
            <a:br>
              <a:rPr lang="en-US" dirty="0" smtClean="0"/>
            </a:br>
            <a:r>
              <a:rPr lang="en-US" dirty="0" smtClean="0"/>
              <a:t>"Not I," meowed the cat.</a:t>
            </a:r>
            <a:endParaRPr lang="en-US" dirty="0"/>
          </a:p>
        </p:txBody>
      </p:sp>
      <p:pic>
        <p:nvPicPr>
          <p:cNvPr id="3" name="Picture 2"/>
          <p:cNvPicPr>
            <a:picLocks noChangeAspect="1" noChangeArrowheads="1"/>
          </p:cNvPicPr>
          <p:nvPr/>
        </p:nvPicPr>
        <p:blipFill>
          <a:blip r:embed="rId2"/>
          <a:srcRect/>
          <a:stretch>
            <a:fillRect/>
          </a:stretch>
        </p:blipFill>
        <p:spPr bwMode="auto">
          <a:xfrm>
            <a:off x="2971800" y="38862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4297362"/>
          </a:xfrm>
        </p:spPr>
        <p:txBody>
          <a:bodyPr>
            <a:normAutofit/>
          </a:bodyPr>
          <a:lstStyle/>
          <a:p>
            <a:pPr algn="ctr"/>
            <a:r>
              <a:rPr lang="en-US" dirty="0" smtClean="0"/>
              <a:t/>
            </a:r>
            <a:br>
              <a:rPr lang="en-US" dirty="0" smtClean="0"/>
            </a:br>
            <a:r>
              <a:rPr lang="en-US" dirty="0" smtClean="0"/>
              <a:t/>
            </a:r>
            <a:br>
              <a:rPr lang="en-US" dirty="0" smtClean="0"/>
            </a:br>
            <a:r>
              <a:rPr lang="en-US" dirty="0" smtClean="0"/>
              <a:t>"Then I will plant the seeds," said the little red hen. </a:t>
            </a:r>
            <a:br>
              <a:rPr lang="en-US" dirty="0" smtClean="0"/>
            </a:br>
            <a:r>
              <a:rPr lang="en-US" dirty="0" smtClean="0"/>
              <a:t>And she did.</a:t>
            </a:r>
            <a:endParaRPr lang="en-US" dirty="0"/>
          </a:p>
        </p:txBody>
      </p:sp>
      <p:pic>
        <p:nvPicPr>
          <p:cNvPr id="3" name="Picture 2"/>
          <p:cNvPicPr>
            <a:picLocks noChangeAspect="1" noChangeArrowheads="1"/>
          </p:cNvPicPr>
          <p:nvPr/>
        </p:nvPicPr>
        <p:blipFill>
          <a:blip r:embed="rId2"/>
          <a:srcRect/>
          <a:stretch>
            <a:fillRect/>
          </a:stretch>
        </p:blipFill>
        <p:spPr bwMode="auto">
          <a:xfrm>
            <a:off x="3124200" y="4572000"/>
            <a:ext cx="3276600" cy="15716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305800" cy="5562600"/>
          </a:xfrm>
        </p:spPr>
        <p:txBody>
          <a:bodyPr>
            <a:normAutofit/>
          </a:bodyPr>
          <a:lstStyle/>
          <a:p>
            <a:pPr algn="ctr"/>
            <a:r>
              <a:rPr lang="en-US" dirty="0" smtClean="0"/>
              <a:t>The seeds </a:t>
            </a:r>
            <a:r>
              <a:rPr lang="en-US" u="sng" dirty="0" smtClean="0"/>
              <a:t>sprouted</a:t>
            </a:r>
            <a:r>
              <a:rPr lang="en-US" dirty="0" smtClean="0"/>
              <a:t> and grew into large </a:t>
            </a:r>
            <a:r>
              <a:rPr lang="en-US" u="sng" dirty="0" smtClean="0"/>
              <a:t>stalks</a:t>
            </a:r>
            <a:r>
              <a:rPr lang="en-US" dirty="0" smtClean="0"/>
              <a:t> of </a:t>
            </a:r>
            <a:r>
              <a:rPr lang="en-US" u="sng" dirty="0" smtClean="0"/>
              <a:t>wheat</a:t>
            </a:r>
            <a:r>
              <a:rPr lang="en-US" dirty="0" smtClean="0"/>
              <a:t>. </a:t>
            </a:r>
            <a:br>
              <a:rPr lang="en-US" dirty="0" smtClean="0"/>
            </a:br>
            <a:r>
              <a:rPr lang="en-US" dirty="0" smtClean="0"/>
              <a:t>Then the little red hen asked her three friends, "Who will help me cut these stalks of wheat?"</a:t>
            </a:r>
            <a:endParaRPr lang="en-US" dirty="0"/>
          </a:p>
        </p:txBody>
      </p:sp>
      <p:pic>
        <p:nvPicPr>
          <p:cNvPr id="3" name="Picture 2"/>
          <p:cNvPicPr>
            <a:picLocks noChangeAspect="1" noChangeArrowheads="1"/>
          </p:cNvPicPr>
          <p:nvPr/>
        </p:nvPicPr>
        <p:blipFill>
          <a:blip r:embed="rId2"/>
          <a:srcRect/>
          <a:stretch>
            <a:fillRect/>
          </a:stretch>
        </p:blipFill>
        <p:spPr bwMode="auto">
          <a:xfrm>
            <a:off x="3124200" y="228601"/>
            <a:ext cx="3276600" cy="19050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59362"/>
          </a:xfrm>
        </p:spPr>
        <p:txBody>
          <a:bodyPr>
            <a:normAutofit/>
          </a:bodyPr>
          <a:lstStyle/>
          <a:p>
            <a:r>
              <a:rPr lang="en-US" dirty="0" smtClean="0"/>
              <a:t>"Not I," meowed the cat.</a:t>
            </a:r>
            <a:br>
              <a:rPr lang="en-US" dirty="0" smtClean="0"/>
            </a:br>
            <a:r>
              <a:rPr lang="en-US" dirty="0" smtClean="0"/>
              <a:t>"Not I," squealed the pig.</a:t>
            </a:r>
            <a:br>
              <a:rPr lang="en-US" dirty="0" smtClean="0"/>
            </a:br>
            <a:r>
              <a:rPr lang="en-US" dirty="0" smtClean="0"/>
              <a:t>"Not I," quacked the duck.</a:t>
            </a:r>
            <a:endParaRPr lang="en-US" dirty="0"/>
          </a:p>
        </p:txBody>
      </p:sp>
      <p:pic>
        <p:nvPicPr>
          <p:cNvPr id="3" name="Picture 2"/>
          <p:cNvPicPr>
            <a:picLocks noChangeAspect="1" noChangeArrowheads="1"/>
          </p:cNvPicPr>
          <p:nvPr/>
        </p:nvPicPr>
        <p:blipFill>
          <a:blip r:embed="rId2"/>
          <a:srcRect/>
          <a:stretch>
            <a:fillRect/>
          </a:stretch>
        </p:blipFill>
        <p:spPr bwMode="auto">
          <a:xfrm>
            <a:off x="2743200" y="4267200"/>
            <a:ext cx="3276600" cy="23336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83162"/>
          </a:xfrm>
        </p:spPr>
        <p:txBody>
          <a:bodyPr>
            <a:normAutofit/>
          </a:bodyPr>
          <a:lstStyle/>
          <a:p>
            <a:pPr algn="ctr"/>
            <a:r>
              <a:rPr lang="en-US" dirty="0" smtClean="0"/>
              <a:t>"Then I will cut the wheat," said the little red hen.</a:t>
            </a:r>
            <a:br>
              <a:rPr lang="en-US" dirty="0" smtClean="0"/>
            </a:br>
            <a:r>
              <a:rPr lang="en-US" dirty="0" smtClean="0"/>
              <a:t>And she did.</a:t>
            </a:r>
            <a:endParaRPr lang="en-US" dirty="0"/>
          </a:p>
        </p:txBody>
      </p:sp>
      <p:pic>
        <p:nvPicPr>
          <p:cNvPr id="3" name="Picture 2"/>
          <p:cNvPicPr>
            <a:picLocks noChangeAspect="1" noChangeArrowheads="1"/>
          </p:cNvPicPr>
          <p:nvPr/>
        </p:nvPicPr>
        <p:blipFill>
          <a:blip r:embed="rId2"/>
          <a:srcRect/>
          <a:stretch>
            <a:fillRect/>
          </a:stretch>
        </p:blipFill>
        <p:spPr bwMode="auto">
          <a:xfrm>
            <a:off x="3124200" y="4114800"/>
            <a:ext cx="3276600" cy="21812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4678362"/>
          </a:xfrm>
        </p:spPr>
        <p:txBody>
          <a:bodyPr>
            <a:normAutofit/>
          </a:bodyPr>
          <a:lstStyle/>
          <a:p>
            <a:pPr algn="ctr"/>
            <a:r>
              <a:rPr lang="en-US" dirty="0" smtClean="0"/>
              <a:t>Then the little red hen asked her friends, "Who will help me </a:t>
            </a:r>
            <a:r>
              <a:rPr lang="en-US" u="sng" dirty="0" smtClean="0"/>
              <a:t>thresh</a:t>
            </a:r>
            <a:r>
              <a:rPr lang="en-US" dirty="0" smtClean="0"/>
              <a:t> this wheat?"</a:t>
            </a:r>
            <a:endParaRPr lang="en-US" dirty="0"/>
          </a:p>
        </p:txBody>
      </p:sp>
      <p:pic>
        <p:nvPicPr>
          <p:cNvPr id="3" name="Picture 2"/>
          <p:cNvPicPr>
            <a:picLocks noChangeAspect="1" noChangeArrowheads="1"/>
          </p:cNvPicPr>
          <p:nvPr/>
        </p:nvPicPr>
        <p:blipFill>
          <a:blip r:embed="rId2"/>
          <a:srcRect/>
          <a:stretch>
            <a:fillRect/>
          </a:stretch>
        </p:blipFill>
        <p:spPr bwMode="auto">
          <a:xfrm>
            <a:off x="2971800" y="38862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305800" cy="3733800"/>
          </a:xfrm>
        </p:spPr>
        <p:txBody>
          <a:bodyPr>
            <a:normAutofit/>
          </a:bodyPr>
          <a:lstStyle/>
          <a:p>
            <a:r>
              <a:rPr lang="en-US" dirty="0" smtClean="0"/>
              <a:t>"Not I," squealed the pig.</a:t>
            </a:r>
            <a:br>
              <a:rPr lang="en-US" dirty="0" smtClean="0"/>
            </a:br>
            <a:r>
              <a:rPr lang="en-US" dirty="0" smtClean="0"/>
              <a:t>"Not I," quacked the duck.</a:t>
            </a:r>
            <a:br>
              <a:rPr lang="en-US" dirty="0" smtClean="0"/>
            </a:br>
            <a:r>
              <a:rPr lang="en-US" dirty="0" smtClean="0"/>
              <a:t>"Not I," meowed the cat.</a:t>
            </a:r>
            <a:endParaRPr lang="en-US" dirty="0"/>
          </a:p>
        </p:txBody>
      </p:sp>
      <p:pic>
        <p:nvPicPr>
          <p:cNvPr id="3" name="Picture 2"/>
          <p:cNvPicPr>
            <a:picLocks noChangeAspect="1" noChangeArrowheads="1"/>
          </p:cNvPicPr>
          <p:nvPr/>
        </p:nvPicPr>
        <p:blipFill>
          <a:blip r:embed="rId2"/>
          <a:srcRect/>
          <a:stretch>
            <a:fillRect/>
          </a:stretch>
        </p:blipFill>
        <p:spPr bwMode="auto">
          <a:xfrm>
            <a:off x="3048000" y="38100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6962"/>
          </a:xfrm>
        </p:spPr>
        <p:txBody>
          <a:bodyPr>
            <a:normAutofit/>
          </a:bodyPr>
          <a:lstStyle/>
          <a:p>
            <a:pPr algn="ctr"/>
            <a:r>
              <a:rPr lang="en-US" dirty="0" smtClean="0"/>
              <a:t>"Then I will thresh the wheat," said the little red hen.</a:t>
            </a:r>
            <a:br>
              <a:rPr lang="en-US" dirty="0" smtClean="0"/>
            </a:br>
            <a:r>
              <a:rPr lang="en-US" dirty="0" smtClean="0"/>
              <a:t>And she did.</a:t>
            </a:r>
            <a:endParaRPr lang="en-US" dirty="0"/>
          </a:p>
        </p:txBody>
      </p:sp>
      <p:pic>
        <p:nvPicPr>
          <p:cNvPr id="3" name="Picture 2"/>
          <p:cNvPicPr>
            <a:picLocks noChangeAspect="1" noChangeArrowheads="1"/>
          </p:cNvPicPr>
          <p:nvPr/>
        </p:nvPicPr>
        <p:blipFill>
          <a:blip r:embed="rId2"/>
          <a:srcRect/>
          <a:stretch>
            <a:fillRect/>
          </a:stretch>
        </p:blipFill>
        <p:spPr bwMode="auto">
          <a:xfrm>
            <a:off x="3124200" y="4191000"/>
            <a:ext cx="3276600" cy="2257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4983162"/>
          </a:xfrm>
        </p:spPr>
        <p:txBody>
          <a:bodyPr>
            <a:normAutofit/>
          </a:bodyPr>
          <a:lstStyle/>
          <a:p>
            <a:pPr algn="ctr"/>
            <a:r>
              <a:rPr lang="en-US" dirty="0" smtClean="0"/>
              <a:t>Then the little red hen asked her friends, "Who will help me </a:t>
            </a:r>
            <a:r>
              <a:rPr lang="en-US" u="sng" dirty="0" smtClean="0"/>
              <a:t>grind</a:t>
            </a:r>
            <a:r>
              <a:rPr lang="en-US" dirty="0" smtClean="0"/>
              <a:t> these </a:t>
            </a:r>
            <a:r>
              <a:rPr lang="en-US" u="sng" dirty="0" smtClean="0"/>
              <a:t>grains</a:t>
            </a:r>
            <a:r>
              <a:rPr lang="en-US" dirty="0" smtClean="0"/>
              <a:t> of wheat into </a:t>
            </a:r>
            <a:r>
              <a:rPr lang="en-US" u="sng" dirty="0" smtClean="0"/>
              <a:t>flour</a:t>
            </a:r>
            <a:r>
              <a:rPr lang="en-US" dirty="0" smtClean="0"/>
              <a:t>?"</a:t>
            </a:r>
            <a:endParaRPr lang="en-US" dirty="0"/>
          </a:p>
        </p:txBody>
      </p:sp>
      <p:pic>
        <p:nvPicPr>
          <p:cNvPr id="3" name="Picture 2"/>
          <p:cNvPicPr>
            <a:picLocks noChangeAspect="1" noChangeArrowheads="1"/>
          </p:cNvPicPr>
          <p:nvPr/>
        </p:nvPicPr>
        <p:blipFill>
          <a:blip r:embed="rId2"/>
          <a:srcRect/>
          <a:stretch>
            <a:fillRect/>
          </a:stretch>
        </p:blipFill>
        <p:spPr bwMode="auto">
          <a:xfrm>
            <a:off x="3048000" y="40386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229600" cy="5181600"/>
          </a:xfrm>
        </p:spPr>
        <p:txBody>
          <a:bodyPr>
            <a:normAutofit/>
          </a:bodyPr>
          <a:lstStyle/>
          <a:p>
            <a:r>
              <a:rPr lang="en-US" dirty="0" smtClean="0"/>
              <a:t/>
            </a:r>
            <a:br>
              <a:rPr lang="en-US" dirty="0" smtClean="0"/>
            </a:br>
            <a:r>
              <a:rPr lang="en-US" dirty="0" smtClean="0"/>
              <a:t/>
            </a:r>
            <a:br>
              <a:rPr lang="en-US" dirty="0" smtClean="0"/>
            </a:br>
            <a:r>
              <a:rPr lang="en-US" dirty="0" smtClean="0"/>
              <a:t>"Not I," squealed the pig.</a:t>
            </a:r>
            <a:br>
              <a:rPr lang="en-US" dirty="0" smtClean="0"/>
            </a:br>
            <a:r>
              <a:rPr lang="en-US" dirty="0" smtClean="0"/>
              <a:t/>
            </a:r>
            <a:br>
              <a:rPr lang="en-US" dirty="0" smtClean="0"/>
            </a:br>
            <a:r>
              <a:rPr lang="en-US" dirty="0" smtClean="0"/>
              <a:t>"Not I," quacked the duck.</a:t>
            </a:r>
            <a:br>
              <a:rPr lang="en-US" dirty="0" smtClean="0"/>
            </a:br>
            <a:r>
              <a:rPr lang="en-US" dirty="0" smtClean="0"/>
              <a:t/>
            </a:r>
            <a:br>
              <a:rPr lang="en-US" dirty="0" smtClean="0"/>
            </a:br>
            <a:r>
              <a:rPr lang="en-US" dirty="0" smtClean="0"/>
              <a:t>"Not I," meowed the cat.</a:t>
            </a:r>
            <a:endParaRPr lang="en-US" dirty="0"/>
          </a:p>
        </p:txBody>
      </p:sp>
      <p:pic>
        <p:nvPicPr>
          <p:cNvPr id="3" name="Picture 2"/>
          <p:cNvPicPr>
            <a:picLocks noChangeAspect="1" noChangeArrowheads="1"/>
          </p:cNvPicPr>
          <p:nvPr/>
        </p:nvPicPr>
        <p:blipFill>
          <a:blip r:embed="rId2"/>
          <a:srcRect/>
          <a:stretch>
            <a:fillRect/>
          </a:stretch>
        </p:blipFill>
        <p:spPr bwMode="auto">
          <a:xfrm>
            <a:off x="5562600" y="2286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3535362"/>
          </a:xfrm>
        </p:spPr>
        <p:txBody>
          <a:bodyPr>
            <a:normAutofit/>
          </a:bodyPr>
          <a:lstStyle/>
          <a:p>
            <a:r>
              <a:rPr lang="en-US" dirty="0" smtClean="0"/>
              <a:t> </a:t>
            </a:r>
            <a:br>
              <a:rPr lang="en-US" dirty="0" smtClean="0"/>
            </a:br>
            <a:r>
              <a:rPr lang="en-US" dirty="0" smtClean="0"/>
              <a:t/>
            </a:r>
            <a:br>
              <a:rPr lang="en-US" dirty="0" smtClean="0"/>
            </a:br>
            <a:r>
              <a:rPr lang="en-US" dirty="0" smtClean="0"/>
              <a:t>"Then I will grind the wheat into flour," said the little red hen.</a:t>
            </a:r>
            <a:br>
              <a:rPr lang="en-US" dirty="0" smtClean="0"/>
            </a:br>
            <a:r>
              <a:rPr lang="en-US" dirty="0" smtClean="0"/>
              <a:t>And she did.</a:t>
            </a:r>
            <a:endParaRPr lang="en-US" dirty="0"/>
          </a:p>
        </p:txBody>
      </p:sp>
      <p:pic>
        <p:nvPicPr>
          <p:cNvPr id="3" name="Picture 2"/>
          <p:cNvPicPr>
            <a:picLocks noChangeAspect="1" noChangeArrowheads="1"/>
          </p:cNvPicPr>
          <p:nvPr/>
        </p:nvPicPr>
        <p:blipFill>
          <a:blip r:embed="rId2"/>
          <a:srcRect/>
          <a:stretch>
            <a:fillRect/>
          </a:stretch>
        </p:blipFill>
        <p:spPr bwMode="auto">
          <a:xfrm>
            <a:off x="4191000" y="35814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78362"/>
          </a:xfrm>
        </p:spPr>
        <p:txBody>
          <a:bodyPr>
            <a:normAutofit/>
          </a:bodyPr>
          <a:lstStyle/>
          <a:p>
            <a:r>
              <a:rPr lang="en-US" dirty="0" smtClean="0"/>
              <a:t>Then the little red hen asked her three friends, "Who will help me make this flour into bread?"</a:t>
            </a:r>
            <a:endParaRPr lang="en-US" dirty="0"/>
          </a:p>
        </p:txBody>
      </p:sp>
      <p:pic>
        <p:nvPicPr>
          <p:cNvPr id="3" name="Picture 2"/>
          <p:cNvPicPr>
            <a:picLocks noChangeAspect="1" noChangeArrowheads="1"/>
          </p:cNvPicPr>
          <p:nvPr/>
        </p:nvPicPr>
        <p:blipFill>
          <a:blip r:embed="rId2"/>
          <a:srcRect/>
          <a:stretch>
            <a:fillRect/>
          </a:stretch>
        </p:blipFill>
        <p:spPr bwMode="auto">
          <a:xfrm>
            <a:off x="3124200" y="39624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6202362"/>
          </a:xfrm>
        </p:spPr>
        <p:txBody>
          <a:bodyPr>
            <a:normAutofit/>
          </a:bodyPr>
          <a:lstStyle/>
          <a:p>
            <a:r>
              <a:rPr lang="en-US" dirty="0" smtClean="0"/>
              <a:t>"Not I," meowed the cat.</a:t>
            </a:r>
            <a:br>
              <a:rPr lang="en-US" dirty="0" smtClean="0"/>
            </a:br>
            <a:r>
              <a:rPr lang="en-US" dirty="0" smtClean="0"/>
              <a:t>"Not I," squealed the pig.</a:t>
            </a:r>
            <a:br>
              <a:rPr lang="en-US" dirty="0" smtClean="0"/>
            </a:br>
            <a:r>
              <a:rPr lang="en-US" dirty="0" smtClean="0"/>
              <a:t>"Not I," quacked the duck.</a:t>
            </a:r>
            <a:endParaRPr lang="en-US" dirty="0"/>
          </a:p>
        </p:txBody>
      </p:sp>
      <p:pic>
        <p:nvPicPr>
          <p:cNvPr id="3" name="Picture 2"/>
          <p:cNvPicPr>
            <a:picLocks noChangeAspect="1" noChangeArrowheads="1"/>
          </p:cNvPicPr>
          <p:nvPr/>
        </p:nvPicPr>
        <p:blipFill>
          <a:blip r:embed="rId2"/>
          <a:srcRect/>
          <a:stretch>
            <a:fillRect/>
          </a:stretch>
        </p:blipFill>
        <p:spPr bwMode="auto">
          <a:xfrm>
            <a:off x="2667000" y="4572000"/>
            <a:ext cx="3276600" cy="21050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077200" cy="5029200"/>
          </a:xfrm>
        </p:spPr>
        <p:txBody>
          <a:bodyPr>
            <a:normAutofit/>
          </a:bodyPr>
          <a:lstStyle/>
          <a:p>
            <a:pPr algn="ctr"/>
            <a:r>
              <a:rPr lang="en-US" dirty="0" smtClean="0"/>
              <a:t>"Then I will make the flour into bread," she said.</a:t>
            </a:r>
            <a:br>
              <a:rPr lang="en-US" dirty="0" smtClean="0"/>
            </a:br>
            <a:r>
              <a:rPr lang="en-US" dirty="0" smtClean="0"/>
              <a:t>And she did.</a:t>
            </a:r>
            <a:br>
              <a:rPr lang="en-US" dirty="0" smtClean="0"/>
            </a:br>
            <a:endParaRPr lang="en-US" dirty="0"/>
          </a:p>
        </p:txBody>
      </p:sp>
      <p:pic>
        <p:nvPicPr>
          <p:cNvPr id="3" name="Picture 2"/>
          <p:cNvPicPr>
            <a:picLocks noChangeAspect="1" noChangeArrowheads="1"/>
          </p:cNvPicPr>
          <p:nvPr/>
        </p:nvPicPr>
        <p:blipFill>
          <a:blip r:embed="rId2"/>
          <a:srcRect/>
          <a:stretch>
            <a:fillRect/>
          </a:stretch>
        </p:blipFill>
        <p:spPr bwMode="auto">
          <a:xfrm>
            <a:off x="3200400" y="4219575"/>
            <a:ext cx="3276600" cy="2257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3230562"/>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Then the little red hen called to her friends, "Who will help me eat this bread?"</a:t>
            </a:r>
            <a:endParaRPr lang="en-US" dirty="0"/>
          </a:p>
        </p:txBody>
      </p:sp>
      <p:pic>
        <p:nvPicPr>
          <p:cNvPr id="3" name="Picture 2"/>
          <p:cNvPicPr>
            <a:picLocks noChangeAspect="1" noChangeArrowheads="1"/>
          </p:cNvPicPr>
          <p:nvPr/>
        </p:nvPicPr>
        <p:blipFill>
          <a:blip r:embed="rId2"/>
          <a:srcRect/>
          <a:stretch>
            <a:fillRect/>
          </a:stretch>
        </p:blipFill>
        <p:spPr bwMode="auto">
          <a:xfrm>
            <a:off x="3200400" y="38862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5135562"/>
          </a:xfrm>
        </p:spPr>
        <p:txBody>
          <a:bodyPr>
            <a:normAutofit/>
          </a:bodyPr>
          <a:lstStyle/>
          <a:p>
            <a:r>
              <a:rPr lang="en-US" dirty="0" smtClean="0"/>
              <a:t>"I will," quacked the duck.</a:t>
            </a:r>
            <a:br>
              <a:rPr lang="en-US" dirty="0" smtClean="0"/>
            </a:br>
            <a:r>
              <a:rPr lang="en-US" dirty="0" smtClean="0"/>
              <a:t>"I will," meowed the cat.</a:t>
            </a:r>
            <a:br>
              <a:rPr lang="en-US" dirty="0" smtClean="0"/>
            </a:br>
            <a:r>
              <a:rPr lang="en-US" dirty="0" smtClean="0"/>
              <a:t>"I will," squealed the pig.</a:t>
            </a:r>
            <a:endParaRPr lang="en-US" dirty="0"/>
          </a:p>
        </p:txBody>
      </p:sp>
      <p:pic>
        <p:nvPicPr>
          <p:cNvPr id="3" name="Picture 2"/>
          <p:cNvPicPr>
            <a:picLocks noChangeAspect="1" noChangeArrowheads="1"/>
          </p:cNvPicPr>
          <p:nvPr/>
        </p:nvPicPr>
        <p:blipFill>
          <a:blip r:embed="rId2"/>
          <a:srcRect/>
          <a:stretch>
            <a:fillRect/>
          </a:stretch>
        </p:blipFill>
        <p:spPr bwMode="auto">
          <a:xfrm>
            <a:off x="2667000" y="40386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3687762"/>
          </a:xfrm>
        </p:spPr>
        <p:txBody>
          <a:bodyPr>
            <a:normAutofit/>
          </a:bodyPr>
          <a:lstStyle/>
          <a:p>
            <a:r>
              <a:rPr lang="en-US" dirty="0" smtClean="0"/>
              <a:t/>
            </a:r>
            <a:br>
              <a:rPr lang="en-US" dirty="0" smtClean="0"/>
            </a:br>
            <a:r>
              <a:rPr lang="en-US" dirty="0" smtClean="0"/>
              <a:t>"</a:t>
            </a:r>
            <a:r>
              <a:rPr lang="en-US" dirty="0" smtClean="0">
                <a:solidFill>
                  <a:schemeClr val="bg1"/>
                </a:solidFill>
              </a:rPr>
              <a:t>Oh no</a:t>
            </a:r>
            <a:r>
              <a:rPr lang="en-US" dirty="0" smtClean="0"/>
              <a:t>," said the little red hen.</a:t>
            </a:r>
            <a:br>
              <a:rPr lang="en-US" dirty="0" smtClean="0"/>
            </a:br>
            <a:r>
              <a:rPr lang="en-US" dirty="0" smtClean="0"/>
              <a:t>"</a:t>
            </a:r>
            <a:r>
              <a:rPr lang="en-US" dirty="0" smtClean="0">
                <a:solidFill>
                  <a:schemeClr val="bg1"/>
                </a:solidFill>
              </a:rPr>
              <a:t>We</a:t>
            </a:r>
            <a:r>
              <a:rPr lang="en-US" dirty="0" smtClean="0"/>
              <a:t> will eat the bread."</a:t>
            </a:r>
            <a:endParaRPr lang="en-US" dirty="0"/>
          </a:p>
        </p:txBody>
      </p:sp>
      <p:pic>
        <p:nvPicPr>
          <p:cNvPr id="3" name="Picture 2"/>
          <p:cNvPicPr>
            <a:picLocks noChangeAspect="1" noChangeArrowheads="1"/>
          </p:cNvPicPr>
          <p:nvPr/>
        </p:nvPicPr>
        <p:blipFill>
          <a:blip r:embed="rId2"/>
          <a:srcRect/>
          <a:stretch>
            <a:fillRect/>
          </a:stretch>
        </p:blipFill>
        <p:spPr bwMode="auto">
          <a:xfrm>
            <a:off x="3048000" y="35814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5516562"/>
          </a:xfrm>
        </p:spPr>
        <p:txBody>
          <a:bodyPr>
            <a:normAutofit/>
          </a:bodyPr>
          <a:lstStyle/>
          <a:p>
            <a:pPr algn="ctr"/>
            <a:r>
              <a:rPr lang="en-US" dirty="0" smtClean="0"/>
              <a:t>And they did -- the little red hen </a:t>
            </a:r>
            <a:br>
              <a:rPr lang="en-US" dirty="0" smtClean="0"/>
            </a:br>
            <a:r>
              <a:rPr lang="en-US" dirty="0" smtClean="0"/>
              <a:t>and her three little chicks.</a:t>
            </a:r>
            <a:endParaRPr lang="en-US" dirty="0"/>
          </a:p>
        </p:txBody>
      </p:sp>
      <p:pic>
        <p:nvPicPr>
          <p:cNvPr id="3" name="Picture 2"/>
          <p:cNvPicPr>
            <a:picLocks noChangeAspect="1" noChangeArrowheads="1"/>
          </p:cNvPicPr>
          <p:nvPr/>
        </p:nvPicPr>
        <p:blipFill>
          <a:blip r:embed="rId2"/>
          <a:srcRect/>
          <a:stretch>
            <a:fillRect/>
          </a:stretch>
        </p:blipFill>
        <p:spPr bwMode="auto">
          <a:xfrm>
            <a:off x="3048000" y="38862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pPr algn="l"/>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sz="3100" dirty="0" smtClean="0"/>
              <a:t>Comprehension Questions:</a:t>
            </a:r>
            <a:br>
              <a:rPr lang="en-US" sz="3100" dirty="0" smtClean="0"/>
            </a:br>
            <a:r>
              <a:rPr lang="en-US" sz="3100" dirty="0" smtClean="0"/>
              <a:t/>
            </a:r>
            <a:br>
              <a:rPr lang="en-US" sz="3100" dirty="0" smtClean="0"/>
            </a:br>
            <a:r>
              <a:rPr lang="en-US" sz="2000" dirty="0" smtClean="0">
                <a:solidFill>
                  <a:schemeClr val="bg1"/>
                </a:solidFill>
              </a:rPr>
              <a:t/>
            </a:r>
            <a:br>
              <a:rPr lang="en-US" sz="2000" dirty="0" smtClean="0">
                <a:solidFill>
                  <a:schemeClr val="bg1"/>
                </a:solidFill>
              </a:rPr>
            </a:br>
            <a:r>
              <a:rPr lang="en-US" sz="1800" dirty="0" smtClean="0">
                <a:solidFill>
                  <a:schemeClr val="bg1"/>
                </a:solidFill>
              </a:rPr>
              <a:t>1. What kind of animals were the four friends?</a:t>
            </a:r>
            <a:br>
              <a:rPr lang="en-US" sz="1800" dirty="0" smtClean="0">
                <a:solidFill>
                  <a:schemeClr val="bg1"/>
                </a:solidFill>
              </a:rPr>
            </a:br>
            <a:r>
              <a:rPr lang="en-US" sz="1800" dirty="0" smtClean="0">
                <a:solidFill>
                  <a:srgbClr val="FFFF00"/>
                </a:solidFill>
              </a:rPr>
              <a:t>(A) pig, duck, cat, hen</a:t>
            </a:r>
            <a:r>
              <a:rPr lang="en-US" sz="1800" dirty="0" smtClean="0">
                <a:solidFill>
                  <a:schemeClr val="bg1"/>
                </a:solidFill>
              </a:rPr>
              <a:t/>
            </a:r>
            <a:br>
              <a:rPr lang="en-US" sz="1800" dirty="0" smtClean="0">
                <a:solidFill>
                  <a:schemeClr val="bg1"/>
                </a:solidFill>
              </a:rPr>
            </a:br>
            <a:r>
              <a:rPr lang="en-US" sz="1800" dirty="0" smtClean="0">
                <a:solidFill>
                  <a:schemeClr val="bg1"/>
                </a:solidFill>
              </a:rPr>
              <a:t>2. What color was the hen?</a:t>
            </a:r>
            <a:br>
              <a:rPr lang="en-US" sz="1800" dirty="0" smtClean="0">
                <a:solidFill>
                  <a:schemeClr val="bg1"/>
                </a:solidFill>
              </a:rPr>
            </a:br>
            <a:r>
              <a:rPr lang="en-US" sz="1800" dirty="0" smtClean="0">
                <a:solidFill>
                  <a:srgbClr val="FFFF00"/>
                </a:solidFill>
              </a:rPr>
              <a:t>(A) red</a:t>
            </a:r>
            <a:r>
              <a:rPr lang="en-US" sz="1800" dirty="0" smtClean="0">
                <a:solidFill>
                  <a:schemeClr val="bg1"/>
                </a:solidFill>
              </a:rPr>
              <a:t/>
            </a:r>
            <a:br>
              <a:rPr lang="en-US" sz="1800" dirty="0" smtClean="0">
                <a:solidFill>
                  <a:schemeClr val="bg1"/>
                </a:solidFill>
              </a:rPr>
            </a:br>
            <a:r>
              <a:rPr lang="en-US" sz="1800" dirty="0" smtClean="0">
                <a:solidFill>
                  <a:schemeClr val="bg1"/>
                </a:solidFill>
              </a:rPr>
              <a:t>3. How many baby chicks did the hen have?</a:t>
            </a:r>
            <a:br>
              <a:rPr lang="en-US" sz="1800" dirty="0" smtClean="0">
                <a:solidFill>
                  <a:schemeClr val="bg1"/>
                </a:solidFill>
              </a:rPr>
            </a:br>
            <a:r>
              <a:rPr lang="en-US" sz="1800" dirty="0" smtClean="0">
                <a:solidFill>
                  <a:srgbClr val="FFFF00"/>
                </a:solidFill>
              </a:rPr>
              <a:t>(A) three</a:t>
            </a:r>
            <a:r>
              <a:rPr lang="en-US" sz="1800" dirty="0" smtClean="0">
                <a:solidFill>
                  <a:schemeClr val="bg1"/>
                </a:solidFill>
              </a:rPr>
              <a:t/>
            </a:r>
            <a:br>
              <a:rPr lang="en-US" sz="1800" dirty="0" smtClean="0">
                <a:solidFill>
                  <a:schemeClr val="bg1"/>
                </a:solidFill>
              </a:rPr>
            </a:br>
            <a:r>
              <a:rPr lang="en-US" sz="1800" dirty="0" smtClean="0">
                <a:solidFill>
                  <a:schemeClr val="bg1"/>
                </a:solidFill>
              </a:rPr>
              <a:t>4. What did the hen find?</a:t>
            </a:r>
            <a:br>
              <a:rPr lang="en-US" sz="1800" dirty="0" smtClean="0">
                <a:solidFill>
                  <a:schemeClr val="bg1"/>
                </a:solidFill>
              </a:rPr>
            </a:br>
            <a:r>
              <a:rPr lang="en-US" sz="1800" dirty="0" smtClean="0">
                <a:solidFill>
                  <a:srgbClr val="FFFF00"/>
                </a:solidFill>
              </a:rPr>
              <a:t>(A) seeds</a:t>
            </a:r>
            <a:r>
              <a:rPr lang="en-US" sz="1800" dirty="0" smtClean="0">
                <a:solidFill>
                  <a:schemeClr val="bg1"/>
                </a:solidFill>
              </a:rPr>
              <a:t/>
            </a:r>
            <a:br>
              <a:rPr lang="en-US" sz="1800" dirty="0" smtClean="0">
                <a:solidFill>
                  <a:schemeClr val="bg1"/>
                </a:solidFill>
              </a:rPr>
            </a:br>
            <a:r>
              <a:rPr lang="en-US" sz="1800" dirty="0" smtClean="0">
                <a:solidFill>
                  <a:schemeClr val="bg1"/>
                </a:solidFill>
              </a:rPr>
              <a:t>5. Who did the little red hen ask to help her?</a:t>
            </a:r>
            <a:br>
              <a:rPr lang="en-US" sz="1800" dirty="0" smtClean="0">
                <a:solidFill>
                  <a:schemeClr val="bg1"/>
                </a:solidFill>
              </a:rPr>
            </a:br>
            <a:r>
              <a:rPr lang="en-US" sz="1800" dirty="0" smtClean="0">
                <a:solidFill>
                  <a:srgbClr val="FFFF00"/>
                </a:solidFill>
              </a:rPr>
              <a:t>(A) her friends [pig, duck, cat]</a:t>
            </a:r>
            <a:r>
              <a:rPr lang="en-US" sz="1800" dirty="0" smtClean="0">
                <a:solidFill>
                  <a:schemeClr val="bg1"/>
                </a:solidFill>
              </a:rPr>
              <a:t/>
            </a:r>
            <a:br>
              <a:rPr lang="en-US" sz="1800" dirty="0" smtClean="0">
                <a:solidFill>
                  <a:schemeClr val="bg1"/>
                </a:solidFill>
              </a:rPr>
            </a:br>
            <a:r>
              <a:rPr lang="en-US" sz="1800" dirty="0" smtClean="0">
                <a:solidFill>
                  <a:schemeClr val="bg1"/>
                </a:solidFill>
              </a:rPr>
              <a:t>6. What sound did the pig make? The duck? The cat?</a:t>
            </a:r>
            <a:br>
              <a:rPr lang="en-US" sz="1800" dirty="0" smtClean="0">
                <a:solidFill>
                  <a:schemeClr val="bg1"/>
                </a:solidFill>
              </a:rPr>
            </a:br>
            <a:r>
              <a:rPr lang="en-US" sz="1800" dirty="0" smtClean="0">
                <a:solidFill>
                  <a:srgbClr val="FFFF00"/>
                </a:solidFill>
              </a:rPr>
              <a:t>(A) squealed quacked meowed</a:t>
            </a:r>
            <a:r>
              <a:rPr lang="en-US" sz="1800" dirty="0" smtClean="0">
                <a:solidFill>
                  <a:schemeClr val="bg1"/>
                </a:solidFill>
              </a:rPr>
              <a:t/>
            </a:r>
            <a:br>
              <a:rPr lang="en-US" sz="1800" dirty="0" smtClean="0">
                <a:solidFill>
                  <a:schemeClr val="bg1"/>
                </a:solidFill>
              </a:rPr>
            </a:br>
            <a:r>
              <a:rPr lang="en-US" sz="1800" dirty="0" smtClean="0">
                <a:solidFill>
                  <a:schemeClr val="bg1"/>
                </a:solidFill>
              </a:rPr>
              <a:t>7. What did the little red hen do with the seeds?</a:t>
            </a:r>
            <a:br>
              <a:rPr lang="en-US" sz="1800" dirty="0" smtClean="0">
                <a:solidFill>
                  <a:schemeClr val="bg1"/>
                </a:solidFill>
              </a:rPr>
            </a:br>
            <a:r>
              <a:rPr lang="en-US" sz="1800" dirty="0" smtClean="0">
                <a:solidFill>
                  <a:srgbClr val="FFFF00"/>
                </a:solidFill>
              </a:rPr>
              <a:t>(A) planted them</a:t>
            </a:r>
            <a:r>
              <a:rPr lang="en-US" sz="1800" dirty="0" smtClean="0">
                <a:solidFill>
                  <a:schemeClr val="bg1"/>
                </a:solidFill>
              </a:rPr>
              <a:t/>
            </a:r>
            <a:br>
              <a:rPr lang="en-US" sz="1800" dirty="0" smtClean="0">
                <a:solidFill>
                  <a:schemeClr val="bg1"/>
                </a:solidFill>
              </a:rPr>
            </a:br>
            <a:r>
              <a:rPr lang="en-US" sz="1800" dirty="0" smtClean="0">
                <a:solidFill>
                  <a:schemeClr val="bg1"/>
                </a:solidFill>
              </a:rPr>
              <a:t>8. Did the little red hens' friends help her?</a:t>
            </a:r>
            <a:br>
              <a:rPr lang="en-US" sz="1800" dirty="0" smtClean="0">
                <a:solidFill>
                  <a:schemeClr val="bg1"/>
                </a:solidFill>
              </a:rPr>
            </a:br>
            <a:r>
              <a:rPr lang="en-US" sz="1800" dirty="0" smtClean="0">
                <a:solidFill>
                  <a:srgbClr val="FFFF00"/>
                </a:solidFill>
              </a:rPr>
              <a:t>(A) No</a:t>
            </a:r>
            <a:r>
              <a:rPr lang="en-US" sz="1800" dirty="0" smtClean="0">
                <a:solidFill>
                  <a:schemeClr val="bg1"/>
                </a:solidFill>
              </a:rPr>
              <a:t/>
            </a:r>
            <a:br>
              <a:rPr lang="en-US" sz="1800" dirty="0" smtClean="0">
                <a:solidFill>
                  <a:schemeClr val="bg1"/>
                </a:solidFill>
              </a:rPr>
            </a:br>
            <a:r>
              <a:rPr lang="en-US" sz="1800" dirty="0" smtClean="0">
                <a:solidFill>
                  <a:schemeClr val="bg1"/>
                </a:solidFill>
              </a:rPr>
              <a:t>9. What did the little red hen make with the wheat she planted, cut, threshed, and ground (past tense of grind) to flour? </a:t>
            </a:r>
            <a:br>
              <a:rPr lang="en-US" sz="1800" dirty="0" smtClean="0">
                <a:solidFill>
                  <a:schemeClr val="bg1"/>
                </a:solidFill>
              </a:rPr>
            </a:br>
            <a:r>
              <a:rPr lang="en-US" sz="1800" dirty="0" smtClean="0">
                <a:solidFill>
                  <a:srgbClr val="FFFF00"/>
                </a:solidFill>
              </a:rPr>
              <a:t>(A) bread</a:t>
            </a:r>
            <a:r>
              <a:rPr lang="en-US" sz="1800" dirty="0" smtClean="0">
                <a:solidFill>
                  <a:schemeClr val="bg1"/>
                </a:solidFill>
              </a:rPr>
              <a:t/>
            </a:r>
            <a:br>
              <a:rPr lang="en-US" sz="1800" dirty="0" smtClean="0">
                <a:solidFill>
                  <a:schemeClr val="bg1"/>
                </a:solidFill>
              </a:rPr>
            </a:br>
            <a:r>
              <a:rPr lang="en-US" sz="1800" dirty="0" smtClean="0">
                <a:solidFill>
                  <a:schemeClr val="bg1"/>
                </a:solidFill>
              </a:rPr>
              <a:t>10. What did the little red hen do with her bread?</a:t>
            </a:r>
            <a:br>
              <a:rPr lang="en-US" sz="1800" dirty="0" smtClean="0">
                <a:solidFill>
                  <a:schemeClr val="bg1"/>
                </a:solidFill>
              </a:rPr>
            </a:br>
            <a:r>
              <a:rPr lang="en-US" sz="1800" dirty="0" smtClean="0">
                <a:solidFill>
                  <a:srgbClr val="FFFF00"/>
                </a:solidFill>
              </a:rPr>
              <a:t>(A) ate it</a:t>
            </a:r>
            <a:r>
              <a:rPr lang="en-US" dirty="0" smtClean="0">
                <a:solidFill>
                  <a:schemeClr val="bg1"/>
                </a:solidFill>
              </a:rPr>
              <a:t/>
            </a:r>
            <a:br>
              <a:rPr lang="en-US" dirty="0" smtClean="0">
                <a:solidFill>
                  <a:schemeClr val="bg1"/>
                </a:solidFill>
              </a:rPr>
            </a:br>
            <a:endParaRPr lang="en-US" dirty="0">
              <a:solidFill>
                <a:schemeClr val="bg1"/>
              </a:solidFill>
            </a:endParaRPr>
          </a:p>
        </p:txBody>
      </p:sp>
      <p:pic>
        <p:nvPicPr>
          <p:cNvPr id="3" name="Picture 2"/>
          <p:cNvPicPr>
            <a:picLocks noChangeAspect="1" noChangeArrowheads="1"/>
          </p:cNvPicPr>
          <p:nvPr/>
        </p:nvPicPr>
        <p:blipFill>
          <a:blip r:embed="rId2"/>
          <a:srcRect/>
          <a:stretch>
            <a:fillRect/>
          </a:stretch>
        </p:blipFill>
        <p:spPr bwMode="auto">
          <a:xfrm>
            <a:off x="5562600" y="19812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47800"/>
          </a:xfrm>
        </p:spPr>
        <p:txBody>
          <a:bodyPr>
            <a:normAutofit fontScale="90000"/>
          </a:bodyPr>
          <a:lstStyle/>
          <a:p>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a:t>
            </a:r>
            <a:br>
              <a:rPr lang="en-US" sz="3600" dirty="0" smtClean="0"/>
            </a:br>
            <a:r>
              <a:rPr lang="en-US" sz="2200" dirty="0" smtClean="0"/>
              <a:t>~</a:t>
            </a:r>
            <a:br>
              <a:rPr lang="en-US" sz="2200" dirty="0" smtClean="0"/>
            </a:br>
            <a:r>
              <a:rPr lang="en-US" sz="2200" dirty="0" smtClean="0"/>
              <a:t>Vocabulary~</a:t>
            </a:r>
            <a:r>
              <a:rPr lang="en-US" sz="3600" dirty="0"/>
              <a:t/>
            </a:r>
            <a:br>
              <a:rPr lang="en-US" sz="3600" dirty="0"/>
            </a:br>
            <a:r>
              <a:rPr lang="en-US" sz="3600" dirty="0" smtClean="0"/>
              <a:t>The Little Red Hen</a:t>
            </a:r>
            <a:br>
              <a:rPr lang="en-US" sz="3600" dirty="0" smtClean="0"/>
            </a:br>
            <a:r>
              <a:rPr lang="en-US" sz="3600" dirty="0" smtClean="0"/>
              <a:t/>
            </a:r>
            <a:br>
              <a:rPr lang="en-US" sz="3600" dirty="0" smtClean="0"/>
            </a:br>
            <a:r>
              <a:rPr lang="en-US" sz="2100" dirty="0" smtClean="0"/>
              <a:t/>
            </a:r>
            <a:br>
              <a:rPr lang="en-US" sz="2100" dirty="0" smtClean="0"/>
            </a:br>
            <a:r>
              <a:rPr lang="en-US" sz="4000" dirty="0" smtClean="0"/>
              <a:t>pecking</a:t>
            </a:r>
            <a:br>
              <a:rPr lang="en-US" sz="4000" dirty="0" smtClean="0"/>
            </a:br>
            <a:r>
              <a:rPr lang="en-US" sz="4000" dirty="0" smtClean="0"/>
              <a:t>sprouted</a:t>
            </a:r>
            <a:br>
              <a:rPr lang="en-US" sz="4000" dirty="0" smtClean="0"/>
            </a:br>
            <a:r>
              <a:rPr lang="en-US" sz="4000" dirty="0" smtClean="0"/>
              <a:t>stalks</a:t>
            </a:r>
            <a:br>
              <a:rPr lang="en-US" sz="4000" dirty="0" smtClean="0"/>
            </a:br>
            <a:r>
              <a:rPr lang="en-US" sz="4000" dirty="0" smtClean="0"/>
              <a:t>wheat</a:t>
            </a:r>
            <a:br>
              <a:rPr lang="en-US" sz="4000" dirty="0" smtClean="0"/>
            </a:br>
            <a:r>
              <a:rPr lang="en-US" sz="4000" dirty="0" smtClean="0"/>
              <a:t>grind</a:t>
            </a:r>
            <a:br>
              <a:rPr lang="en-US" sz="4000" dirty="0" smtClean="0"/>
            </a:br>
            <a:r>
              <a:rPr lang="en-US" sz="4000" dirty="0" smtClean="0"/>
              <a:t>grains</a:t>
            </a:r>
            <a:br>
              <a:rPr lang="en-US" sz="4000" dirty="0" smtClean="0"/>
            </a:br>
            <a:r>
              <a:rPr lang="en-US" sz="4000" dirty="0" smtClean="0"/>
              <a:t>flour</a:t>
            </a:r>
            <a:br>
              <a:rPr lang="en-US" sz="4000" dirty="0" smtClean="0"/>
            </a:br>
            <a:r>
              <a:rPr lang="en-US" sz="4000" dirty="0" smtClean="0"/>
              <a:t>thresh</a:t>
            </a:r>
            <a:br>
              <a:rPr lang="en-US" sz="4000" dirty="0" smtClean="0"/>
            </a:br>
            <a:r>
              <a:rPr lang="en-US" dirty="0" smtClean="0"/>
              <a:t/>
            </a:r>
            <a:br>
              <a:rPr lang="en-US" dirty="0" smtClean="0"/>
            </a:br>
            <a:endParaRPr lang="en-US" dirty="0"/>
          </a:p>
        </p:txBody>
      </p:sp>
      <p:sp>
        <p:nvSpPr>
          <p:cNvPr id="3" name="Rectangle 2"/>
          <p:cNvSpPr/>
          <p:nvPr/>
        </p:nvSpPr>
        <p:spPr>
          <a:xfrm>
            <a:off x="533400" y="6096000"/>
            <a:ext cx="8305800" cy="400110"/>
          </a:xfrm>
          <a:prstGeom prst="rect">
            <a:avLst/>
          </a:prstGeom>
        </p:spPr>
        <p:txBody>
          <a:bodyPr wrap="square">
            <a:spAutoFit/>
          </a:bodyPr>
          <a:lstStyle/>
          <a:p>
            <a:r>
              <a:rPr lang="en-US" sz="2000" b="1" dirty="0" smtClean="0"/>
              <a:t>Have the students practice writing the words in </a:t>
            </a:r>
            <a:r>
              <a:rPr lang="en-US" sz="2000" b="1" dirty="0" smtClean="0">
                <a:solidFill>
                  <a:schemeClr val="bg1"/>
                </a:solidFill>
              </a:rPr>
              <a:t>flour </a:t>
            </a:r>
            <a:r>
              <a:rPr lang="en-US" sz="2000" b="1" dirty="0" smtClean="0"/>
              <a:t>on a table.</a:t>
            </a:r>
            <a:endParaRPr lang="en-US" sz="2000" b="1" dirty="0"/>
          </a:p>
        </p:txBody>
      </p:sp>
      <p:pic>
        <p:nvPicPr>
          <p:cNvPr id="1026" name="Picture 2"/>
          <p:cNvPicPr>
            <a:picLocks noChangeAspect="1" noChangeArrowheads="1"/>
          </p:cNvPicPr>
          <p:nvPr/>
        </p:nvPicPr>
        <p:blipFill>
          <a:blip r:embed="rId2"/>
          <a:srcRect/>
          <a:stretch>
            <a:fillRect/>
          </a:stretch>
        </p:blipFill>
        <p:spPr bwMode="auto">
          <a:xfrm>
            <a:off x="4038600" y="2057400"/>
            <a:ext cx="3276600" cy="263842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newsflash/>
    <p:sndAc>
      <p:end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62</TotalTime>
  <Words>168</Words>
  <Application>Microsoft Office PowerPoint</Application>
  <PresentationFormat>On-screen Show (4:3)</PresentationFormat>
  <Paragraphs>24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Module</vt:lpstr>
      <vt:lpstr>  Using animal shapes and stir sticks , perform a play or a choral reading  as the children read the lines from the  slide show.        The  Little Red Hen  written by Byron Barton presented by Cheryl Bombenger </vt:lpstr>
      <vt:lpstr> Once there were four friends-- a pig, a duck, a cat, and a little red hen. The little red hen had three baby chicks.</vt:lpstr>
      <vt:lpstr>  One day the little red hen was pecking the ground and found some seeds. She went to her three friends and asked, "Who will help me plant these seeds?"</vt:lpstr>
      <vt:lpstr>   "Not I," squealed the pig. "Not I," quacked the duck. "Not I," meowed the cat.</vt:lpstr>
      <vt:lpstr>  "Then I will plant the seeds," said the little red hen.  And she did.</vt:lpstr>
      <vt:lpstr>The seeds sprouted and grew into large stalks of wheat.  Then the little red hen asked her three friends, "Who will help me cut these stalks of wheat?"</vt:lpstr>
      <vt:lpstr>"Not I," meowed the cat. "Not I," squealed the pig. "Not I," quacked the duck.</vt:lpstr>
      <vt:lpstr>"Then I will cut the wheat," said the little red hen. And she did.</vt:lpstr>
      <vt:lpstr>Then the little red hen asked her friends, "Who will help me thresh this wheat?"</vt:lpstr>
      <vt:lpstr>"Not I," squealed the pig. "Not I," quacked the duck. "Not I," meowed the cat.</vt:lpstr>
      <vt:lpstr>"Then I will thresh the wheat," said the little red hen. And she did.</vt:lpstr>
      <vt:lpstr>Then the little red hen asked her friends, "Who will help me grind these grains of wheat into flour?"</vt:lpstr>
      <vt:lpstr>  "Not I," squealed the pig.  "Not I," quacked the duck.  "Not I," meowed the cat.</vt:lpstr>
      <vt:lpstr>   "Then I will grind the wheat into flour," said the little red hen. And she did.</vt:lpstr>
      <vt:lpstr>Then the little red hen asked her three friends, "Who will help me make this flour into bread?"</vt:lpstr>
      <vt:lpstr>"Not I," meowed the cat. "Not I," squealed the pig. "Not I," quacked the duck.</vt:lpstr>
      <vt:lpstr>"Then I will make the flour into bread," she said. And she did. </vt:lpstr>
      <vt:lpstr>  Then the little red hen called to her friends, "Who will help me eat this bread?"</vt:lpstr>
      <vt:lpstr>"I will," quacked the duck. "I will," meowed the cat. "I will," squealed the pig.</vt:lpstr>
      <vt:lpstr> "Oh no," said the little red hen. "We will eat the bread."</vt:lpstr>
      <vt:lpstr>And they did -- the little red hen  and her three little chicks.</vt:lpstr>
      <vt:lpstr>          Comprehension Questions:   1. What kind of animals were the four friends? (A) pig, duck, cat, hen 2. What color was the hen? (A) red 3. How many baby chicks did the hen have? (A) three 4. What did the hen find? (A) seeds 5. Who did the little red hen ask to help her? (A) her friends [pig, duck, cat] 6. What sound did the pig make? The duck? The cat? (A) squealed quacked meowed 7. What did the little red hen do with the seeds? (A) planted them 8. Did the little red hens' friends help her? (A) No 9. What did the little red hen make with the wheat she planted, cut, threshed, and ground (past tense of grind) to flour?  (A) bread 10. What did the little red hen do with her bread? (A) ate it </vt:lpstr>
      <vt:lpstr>          ` ~ Vocabulary~ The Little Red Hen   pecking sprouted stalks wheat grind grains flour thresh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"Then I will make the flour into bread," she said. And she did. Then the little red hen called to her friends, "Who will help me eat this bread?" "I will," quacked the duck. "I will," meowed the cat. "I will," squealed the pig. "Oh no," said the little red hen. "We will eat the bread." And they did -- the little red hen  and her three little chicks. </dc:title>
  <dc:creator>Bombenger</dc:creator>
  <cp:lastModifiedBy>Bombenger</cp:lastModifiedBy>
  <cp:revision>13</cp:revision>
  <dcterms:created xsi:type="dcterms:W3CDTF">2009-10-23T00:49:19Z</dcterms:created>
  <dcterms:modified xsi:type="dcterms:W3CDTF">2009-10-23T15:53:17Z</dcterms:modified>
</cp:coreProperties>
</file>